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8"/>
  </p:notesMasterIdLst>
  <p:sldIdLst>
    <p:sldId id="260" r:id="rId2"/>
    <p:sldId id="262" r:id="rId3"/>
    <p:sldId id="263" r:id="rId4"/>
    <p:sldId id="264" r:id="rId5"/>
    <p:sldId id="257" r:id="rId6"/>
    <p:sldId id="258" r:id="rId7"/>
    <p:sldId id="259" r:id="rId8"/>
    <p:sldId id="268" r:id="rId9"/>
    <p:sldId id="265" r:id="rId10"/>
    <p:sldId id="273" r:id="rId11"/>
    <p:sldId id="269" r:id="rId12"/>
    <p:sldId id="266" r:id="rId13"/>
    <p:sldId id="274" r:id="rId14"/>
    <p:sldId id="267" r:id="rId15"/>
    <p:sldId id="271" r:id="rId16"/>
    <p:sldId id="272" r:id="rId17"/>
  </p:sldIdLst>
  <p:sldSz cx="9144000" cy="6858000" type="screen4x3"/>
  <p:notesSz cx="6858000" cy="9144000"/>
  <p:embeddedFontLst>
    <p:embeddedFont>
      <p:font typeface="HY얕은샘물M" panose="0203060000010101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아리따SB" panose="02020603020101020101" pitchFamily="18" charset="-127"/>
      <p:bold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아리따B" panose="02020603020101020101" pitchFamily="18" charset="-127"/>
      <p:bold r:id="rId27"/>
    </p:embeddedFont>
    <p:embeddedFont>
      <p:font typeface="아리따L" panose="02020603020101020101" pitchFamily="18" charset="-127"/>
      <p:regular r:id="rId28"/>
    </p:embeddedFont>
    <p:embeddedFont>
      <p:font typeface="아리따L" panose="0202060302010102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6" autoAdjust="0"/>
    <p:restoredTop sz="76914" autoAdjust="0"/>
  </p:normalViewPr>
  <p:slideViewPr>
    <p:cSldViewPr>
      <p:cViewPr varScale="1">
        <p:scale>
          <a:sx n="89" d="100"/>
          <a:sy n="89" d="100"/>
        </p:scale>
        <p:origin x="225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E669-B543-4EE4-8048-66C7B4FCF98B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B6609-8487-4CCA-ACE9-52A9D768C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99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발표 순서에 대해서 간략히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개요 및 개발 배경에 대해서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인증 설정을 위한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적용된 인증 기술 소개가 있겠습니다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시연 영상을 시청한 후 향후 계획에 대해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B6609-8487-4CCA-ACE9-52A9D768CB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88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먼저 개요 및 개발 배경입니다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간단하게 소개하자면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패스워드 인증을 제공하는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7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로그온 인증에 저희가 고안한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OTP, USB, ID Card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인증 방식을 추가한 윈도우 로그온 인증 프로젝트입니다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B6609-8487-4CCA-ACE9-52A9D768CB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10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B6609-8487-4CCA-ACE9-52A9D768CB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4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A9FCD169-01FD-48CB-900C-0A0FC0A03FD9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409B661E-F074-4495-8036-CD0611F33A0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4062793"/>
            <a:ext cx="9144000" cy="14279"/>
          </a:xfrm>
          <a:prstGeom prst="line">
            <a:avLst/>
          </a:prstGeom>
          <a:ln w="1270000" cmpd="thickThin"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홍선\Desktop\SA 이미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1" y="3356992"/>
            <a:ext cx="1514935" cy="1468718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3400442"/>
            <a:ext cx="6912768" cy="1468718"/>
          </a:xfrm>
        </p:spPr>
        <p:txBody>
          <a:bodyPr/>
          <a:lstStyle/>
          <a:p>
            <a:r>
              <a:rPr lang="en-US" altLang="ko-KR" sz="5400" b="1" dirty="0" smtClean="0">
                <a:latin typeface="아리따SB" panose="02020603020101020101" pitchFamily="18" charset="-127"/>
                <a:ea typeface="아리따SB" panose="02020603020101020101" pitchFamily="18" charset="-127"/>
              </a:rPr>
              <a:t>Smart </a:t>
            </a:r>
            <a:r>
              <a:rPr lang="en-US" altLang="ko-KR" sz="5400" b="1" dirty="0" err="1" smtClean="0">
                <a:latin typeface="아리따SB" panose="02020603020101020101" pitchFamily="18" charset="-127"/>
                <a:ea typeface="아리따SB" panose="02020603020101020101" pitchFamily="18" charset="-127"/>
              </a:rPr>
              <a:t>Auth</a:t>
            </a:r>
            <a:r>
              <a:rPr lang="en-US" altLang="ko-KR" sz="5400" b="1" dirty="0" smtClean="0">
                <a:latin typeface="아리따SB" panose="02020603020101020101" pitchFamily="18" charset="-127"/>
                <a:ea typeface="아리따SB" panose="02020603020101020101" pitchFamily="18" charset="-127"/>
              </a:rPr>
              <a:t> </a:t>
            </a:r>
            <a:r>
              <a:rPr lang="en-US" altLang="ko-KR" sz="4400" b="1" dirty="0" smtClean="0">
                <a:latin typeface="아리따SB" panose="02020603020101020101" pitchFamily="18" charset="-127"/>
                <a:ea typeface="아리따SB" panose="02020603020101020101" pitchFamily="18" charset="-127"/>
              </a:rPr>
              <a:t/>
            </a:r>
            <a:br>
              <a:rPr lang="en-US" altLang="ko-KR" sz="4400" b="1" dirty="0" smtClean="0">
                <a:latin typeface="아리따SB" panose="02020603020101020101" pitchFamily="18" charset="-127"/>
                <a:ea typeface="아리따SB" panose="02020603020101020101" pitchFamily="18" charset="-127"/>
              </a:rPr>
            </a:br>
            <a:r>
              <a:rPr lang="en-US" altLang="ko-KR" sz="4400" b="1" dirty="0" smtClean="0">
                <a:latin typeface="아리따SB" panose="02020603020101020101" pitchFamily="18" charset="-127"/>
                <a:ea typeface="아리따SB" panose="02020603020101020101" pitchFamily="18" charset="-127"/>
              </a:rPr>
              <a:t>		</a:t>
            </a:r>
            <a:r>
              <a:rPr lang="ko-KR" altLang="en-US" sz="4400" b="1" dirty="0">
                <a:latin typeface="아리따SB" panose="02020603020101020101" pitchFamily="18" charset="-127"/>
                <a:ea typeface="아리따SB" panose="02020603020101020101" pitchFamily="18" charset="-127"/>
              </a:rPr>
              <a:t> </a:t>
            </a:r>
            <a:r>
              <a:rPr lang="ko-KR" altLang="en-US" sz="4400" b="1" dirty="0" smtClean="0">
                <a:latin typeface="아리따SB" panose="02020603020101020101" pitchFamily="18" charset="-127"/>
                <a:ea typeface="아리따SB" panose="02020603020101020101" pitchFamily="18" charset="-127"/>
              </a:rPr>
              <a:t>                </a:t>
            </a:r>
            <a:r>
              <a:rPr lang="en-US" altLang="ko-KR" sz="18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아리따SB" panose="02020603020101020101" pitchFamily="18" charset="-127"/>
                <a:ea typeface="아리따SB" panose="02020603020101020101" pitchFamily="18" charset="-127"/>
              </a:rPr>
              <a:t>by</a:t>
            </a:r>
            <a:r>
              <a:rPr lang="en-US" altLang="ko-KR" sz="1800" b="1" dirty="0" smtClean="0">
                <a:solidFill>
                  <a:schemeClr val="bg1"/>
                </a:solidFill>
                <a:latin typeface="아리따SB" panose="02020603020101020101" pitchFamily="18" charset="-127"/>
                <a:ea typeface="아리따SB" panose="02020603020101020101" pitchFamily="18" charset="-127"/>
              </a:rPr>
              <a:t> </a:t>
            </a:r>
            <a:r>
              <a:rPr lang="en-US" altLang="ko-KR" sz="2400" b="1" dirty="0" smtClean="0">
                <a:latin typeface="아리따SB" panose="02020603020101020101" pitchFamily="18" charset="-127"/>
                <a:ea typeface="아리따SB" panose="02020603020101020101" pitchFamily="18" charset="-127"/>
              </a:rPr>
              <a:t>3HS</a:t>
            </a:r>
            <a:endParaRPr lang="ko-KR" altLang="en-US" sz="4800" b="1" dirty="0">
              <a:latin typeface="아리따SB" panose="02020603020101020101" pitchFamily="18" charset="-127"/>
              <a:ea typeface="아리따S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5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5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:\1_프로젝트(3학년)\발표\프로젝트\이미지\UI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632559" cy="417646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:\1_프로젝트(3학년)\발표\프로젝트\이미지\UI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632559" cy="417646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632559" cy="417646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자유형 3"/>
          <p:cNvSpPr/>
          <p:nvPr/>
        </p:nvSpPr>
        <p:spPr>
          <a:xfrm>
            <a:off x="8964" y="430082"/>
            <a:ext cx="12627932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>
            <a:spLocks noChangeAspect="1"/>
          </p:cNvSpPr>
          <p:nvPr/>
        </p:nvSpPr>
        <p:spPr>
          <a:xfrm>
            <a:off x="6166800" y="604800"/>
            <a:ext cx="2988293" cy="506292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7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인증 </a:t>
            </a:r>
            <a:r>
              <a:rPr lang="en-US" altLang="ko-KR" sz="2700" b="1" dirty="0">
                <a:latin typeface="아리따B" panose="02020603020101020101" pitchFamily="18" charset="-127"/>
                <a:ea typeface="아리따B" panose="02020603020101020101" pitchFamily="18" charset="-127"/>
              </a:rPr>
              <a:t>2</a:t>
            </a:r>
            <a:r>
              <a:rPr lang="en-US" altLang="ko-KR" sz="27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. Dongle-In</a:t>
            </a:r>
            <a:endParaRPr lang="ko-KR" altLang="en-US" sz="2700" b="1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632559" cy="4176464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>
            <a:glow>
              <a:schemeClr val="accent1">
                <a:satMod val="175000"/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 descr="C:\Users\kdff35zm\Desktop\제목 없음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07" y="2348880"/>
            <a:ext cx="2135397" cy="186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kdff35zm\Desktop\KakaoTalk_20151109_22121757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49111"/>
            <a:ext cx="2592288" cy="16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위쪽 화살표 11"/>
          <p:cNvSpPr/>
          <p:nvPr/>
        </p:nvSpPr>
        <p:spPr>
          <a:xfrm rot="5400000">
            <a:off x="4068044" y="2829549"/>
            <a:ext cx="743369" cy="1175616"/>
          </a:xfrm>
          <a:prstGeom prst="up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14" name="Picture 3" descr="C:\Users\kdff35zm\Desktop\aaa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28" y="3442833"/>
            <a:ext cx="1377000" cy="13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04386" y="220123"/>
            <a:ext cx="2361545" cy="707886"/>
          </a:xfrm>
          <a:prstGeom prst="rect">
            <a:avLst/>
          </a:prstGeom>
          <a:noFill/>
          <a:effectLst>
            <a:outerShdw blurRad="76200" dir="13500000" sy="23000" kx="1200000" algn="b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+mj-ea"/>
                <a:ea typeface="+mj-ea"/>
              </a:rPr>
              <a:t>UI</a:t>
            </a:r>
            <a:r>
              <a:rPr lang="ko-KR" altLang="en-US" sz="4000" dirty="0" smtClean="0">
                <a:latin typeface="+mj-ea"/>
                <a:ea typeface="+mj-ea"/>
              </a:rPr>
              <a:t> 및 인증 기술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90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4" presetClass="exit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7744" y="2577678"/>
            <a:ext cx="4824536" cy="92333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인증 </a:t>
            </a:r>
            <a:r>
              <a:rPr lang="en-US" altLang="ko-KR" sz="54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3. ID Card</a:t>
            </a:r>
            <a:endParaRPr lang="ko-KR" altLang="en-US" sz="4400" b="1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23226"/>
          <a:stretch/>
        </p:blipFill>
        <p:spPr>
          <a:xfrm>
            <a:off x="4427984" y="1451596"/>
            <a:ext cx="4433689" cy="461061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305647" y="2057167"/>
            <a:ext cx="6866753" cy="3892113"/>
            <a:chOff x="2554291" y="4641982"/>
            <a:chExt cx="6866753" cy="389211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291" y="4686453"/>
              <a:ext cx="6840252" cy="384764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133938" y="4641982"/>
              <a:ext cx="1287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bg1"/>
                  </a:solidFill>
                  <a:latin typeface="아리따B" panose="02020603020101020101" pitchFamily="18" charset="-127"/>
                  <a:ea typeface="아리따B" panose="02020603020101020101" pitchFamily="18" charset="-127"/>
                </a:rPr>
                <a:t>사원증</a:t>
              </a:r>
              <a:r>
                <a:rPr lang="en-US" altLang="ko-KR" b="1" dirty="0" smtClean="0">
                  <a:solidFill>
                    <a:schemeClr val="bg1"/>
                  </a:solidFill>
                  <a:latin typeface="아리따B" panose="02020603020101020101" pitchFamily="18" charset="-127"/>
                  <a:ea typeface="아리따B" panose="02020603020101020101" pitchFamily="18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latin typeface="아리따B" panose="02020603020101020101" pitchFamily="18" charset="-127"/>
                  <a:ea typeface="아리따B" panose="02020603020101020101" pitchFamily="18" charset="-127"/>
                </a:rPr>
                <a:t>앞</a:t>
              </a:r>
              <a:r>
                <a:rPr lang="en-US" altLang="ko-KR" b="1" dirty="0" smtClean="0">
                  <a:solidFill>
                    <a:schemeClr val="bg1"/>
                  </a:solidFill>
                  <a:latin typeface="아리따B" panose="02020603020101020101" pitchFamily="18" charset="-127"/>
                  <a:ea typeface="아리따B" panose="02020603020101020101" pitchFamily="18" charset="-127"/>
                </a:rPr>
                <a:t>)</a:t>
              </a:r>
              <a:endParaRPr lang="ko-KR" altLang="en-US" b="1" dirty="0">
                <a:solidFill>
                  <a:schemeClr val="bg1"/>
                </a:solidFill>
                <a:latin typeface="아리따B" panose="02020603020101020101" pitchFamily="18" charset="-127"/>
                <a:ea typeface="아리따B" panose="02020603020101020101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1520" y="2492896"/>
            <a:ext cx="3888432" cy="3456385"/>
            <a:chOff x="1150742" y="3712408"/>
            <a:chExt cx="3133226" cy="27850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6" r="20548"/>
            <a:stretch/>
          </p:blipFill>
          <p:spPr>
            <a:xfrm>
              <a:off x="1150742" y="3717032"/>
              <a:ext cx="3133226" cy="278046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50742" y="3712408"/>
              <a:ext cx="12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bg1"/>
                  </a:solidFill>
                  <a:latin typeface="아리따B" panose="02020603020101020101" pitchFamily="18" charset="-127"/>
                  <a:ea typeface="아리따B" panose="02020603020101020101" pitchFamily="18" charset="-127"/>
                </a:rPr>
                <a:t>사원증</a:t>
              </a:r>
              <a:r>
                <a:rPr lang="en-US" altLang="ko-KR" b="1" dirty="0" smtClean="0">
                  <a:solidFill>
                    <a:schemeClr val="bg1"/>
                  </a:solidFill>
                  <a:latin typeface="아리따B" panose="02020603020101020101" pitchFamily="18" charset="-127"/>
                  <a:ea typeface="아리따B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1"/>
                  </a:solidFill>
                  <a:latin typeface="아리따B" panose="02020603020101020101" pitchFamily="18" charset="-127"/>
                  <a:ea typeface="아리따B" panose="02020603020101020101" pitchFamily="18" charset="-127"/>
                </a:rPr>
                <a:t>뒤</a:t>
              </a:r>
              <a:r>
                <a:rPr lang="en-US" altLang="ko-KR" b="1" dirty="0" smtClean="0">
                  <a:solidFill>
                    <a:schemeClr val="bg1"/>
                  </a:solidFill>
                  <a:latin typeface="아리따B" panose="02020603020101020101" pitchFamily="18" charset="-127"/>
                  <a:ea typeface="아리따B" panose="02020603020101020101" pitchFamily="18" charset="-127"/>
                </a:rPr>
                <a:t>)</a:t>
              </a:r>
              <a:endParaRPr lang="ko-KR" altLang="en-US" b="1" dirty="0">
                <a:solidFill>
                  <a:schemeClr val="bg1"/>
                </a:solidFill>
                <a:latin typeface="아리따B" panose="02020603020101020101" pitchFamily="18" charset="-127"/>
                <a:ea typeface="아리따B" panose="02020603020101020101" pitchFamily="18" charset="-127"/>
              </a:endParaRPr>
            </a:p>
          </p:txBody>
        </p:sp>
      </p:grpSp>
      <p:sp>
        <p:nvSpPr>
          <p:cNvPr id="4" name="자유형 3"/>
          <p:cNvSpPr/>
          <p:nvPr/>
        </p:nvSpPr>
        <p:spPr>
          <a:xfrm>
            <a:off x="8964" y="430082"/>
            <a:ext cx="12627932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24744"/>
            <a:ext cx="3240360" cy="324036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252139" y="2420888"/>
            <a:ext cx="3832029" cy="3832029"/>
            <a:chOff x="2427365" y="2636912"/>
            <a:chExt cx="3456384" cy="34563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65" y="2636912"/>
              <a:ext cx="3456384" cy="3456384"/>
            </a:xfrm>
            <a:prstGeom prst="rect">
              <a:avLst/>
            </a:prstGeom>
          </p:spPr>
        </p:pic>
        <p:pic>
          <p:nvPicPr>
            <p:cNvPr id="16" name="그림 1" descr="C:/Users/íì /AppData/Roaming/PolarisOffice/ETemp/4580_7309224/fImage14951972641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2" t="7066" r="14515" b="6367"/>
            <a:stretch/>
          </p:blipFill>
          <p:spPr>
            <a:xfrm>
              <a:off x="4983737" y="2965014"/>
              <a:ext cx="646270" cy="1669416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604386" y="220123"/>
            <a:ext cx="2361545" cy="707886"/>
          </a:xfrm>
          <a:prstGeom prst="rect">
            <a:avLst/>
          </a:prstGeom>
          <a:noFill/>
          <a:effectLst>
            <a:outerShdw blurRad="76200" dir="13500000" sy="23000" kx="1200000" algn="b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+mj-ea"/>
                <a:ea typeface="+mj-ea"/>
              </a:rPr>
              <a:t>UI</a:t>
            </a:r>
            <a:r>
              <a:rPr lang="ko-KR" altLang="en-US" sz="4000" dirty="0" smtClean="0">
                <a:latin typeface="+mj-ea"/>
                <a:ea typeface="+mj-ea"/>
              </a:rPr>
              <a:t> 및 인증 기술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79493" y="1588929"/>
            <a:ext cx="3757003" cy="1264007"/>
          </a:xfrm>
          <a:prstGeom prst="roundRect">
            <a:avLst/>
          </a:prstGeom>
          <a:solidFill>
            <a:schemeClr val="tx1">
              <a:alpha val="7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UUID : BLE </a:t>
            </a:r>
            <a:r>
              <a:rPr lang="ko-KR" altLang="en-US" sz="2400" b="1" dirty="0" smtClean="0">
                <a:solidFill>
                  <a:schemeClr val="bg1"/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모듈 고</a:t>
            </a:r>
            <a:r>
              <a:rPr lang="ko-KR" altLang="en-US" sz="2400" b="1" dirty="0">
                <a:solidFill>
                  <a:schemeClr val="bg1"/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유</a:t>
            </a:r>
            <a:r>
              <a:rPr lang="ko-KR" altLang="en-US" sz="2400" b="1" dirty="0" smtClean="0">
                <a:solidFill>
                  <a:schemeClr val="bg1"/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ID</a:t>
            </a:r>
          </a:p>
          <a:p>
            <a:endParaRPr lang="en-US" altLang="ko-KR" sz="1100" b="1" dirty="0" smtClean="0">
              <a:solidFill>
                <a:schemeClr val="bg1"/>
              </a:solidFill>
              <a:latin typeface="아리따B" panose="02020603020101020101" pitchFamily="18" charset="-127"/>
              <a:ea typeface="아리따B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RSSI : </a:t>
            </a:r>
            <a:r>
              <a:rPr lang="ko-KR" altLang="en-US" sz="2400" b="1" dirty="0" smtClean="0">
                <a:solidFill>
                  <a:schemeClr val="bg1"/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통신 신호 세기</a:t>
            </a:r>
            <a:endParaRPr lang="ko-KR" altLang="en-US" sz="2400" b="1" dirty="0">
              <a:solidFill>
                <a:schemeClr val="bg1"/>
              </a:solidFill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46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9084E-6 L 0.30313 -0.35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7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7014 0.0527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26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endCxn id="8" idx="2"/>
          </p:cNvCxnSpPr>
          <p:nvPr/>
        </p:nvCxnSpPr>
        <p:spPr>
          <a:xfrm flipV="1">
            <a:off x="6894444" y="3840323"/>
            <a:ext cx="0" cy="1100846"/>
          </a:xfrm>
          <a:prstGeom prst="line">
            <a:avLst/>
          </a:prstGeom>
          <a:ln w="63500" cmpd="dbl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 3"/>
          <p:cNvSpPr/>
          <p:nvPr/>
        </p:nvSpPr>
        <p:spPr>
          <a:xfrm>
            <a:off x="8964" y="430082"/>
            <a:ext cx="12627932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arduin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41" y="4829708"/>
            <a:ext cx="2068827" cy="155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148947" y="1373323"/>
            <a:ext cx="3058949" cy="2467000"/>
            <a:chOff x="5849416" y="1304280"/>
            <a:chExt cx="2724569" cy="20527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416" y="1304280"/>
              <a:ext cx="1836688" cy="1836688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6234233" y="2564904"/>
              <a:ext cx="2339752" cy="792088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bg1"/>
                  </a:solidFill>
                </a:rPr>
                <a:t>SmartAuth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CredentialProvider.dll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2771800" y="3068960"/>
            <a:ext cx="1944216" cy="360040"/>
          </a:xfrm>
          <a:prstGeom prst="roundRect">
            <a:avLst/>
          </a:prstGeom>
          <a:solidFill>
            <a:schemeClr val="tx1">
              <a:alpha val="7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UUID &amp; RSSI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6166800" y="626400"/>
            <a:ext cx="2988293" cy="506292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7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인증 </a:t>
            </a:r>
            <a:r>
              <a:rPr lang="en-US" altLang="ko-KR" sz="27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3. ID Card</a:t>
            </a:r>
            <a:endParaRPr lang="ko-KR" altLang="en-US" sz="2700" b="1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sp>
        <p:nvSpPr>
          <p:cNvPr id="27" name="줄무늬가 있는 오른쪽 화살표 26"/>
          <p:cNvSpPr/>
          <p:nvPr/>
        </p:nvSpPr>
        <p:spPr>
          <a:xfrm rot="16200000" flipH="1">
            <a:off x="6317495" y="4223254"/>
            <a:ext cx="472330" cy="357160"/>
          </a:xfrm>
          <a:prstGeom prst="stripedRightArrow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886022" y="421179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Auth</a:t>
            </a:r>
            <a:r>
              <a:rPr lang="en-US" altLang="ko-KR" b="1" dirty="0" smtClean="0"/>
              <a:t> Request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596336" y="4196867"/>
            <a:ext cx="1440160" cy="400110"/>
          </a:xfrm>
          <a:prstGeom prst="rect">
            <a:avLst/>
          </a:prstGeom>
          <a:noFill/>
          <a:ln w="38100" cmpd="dbl"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</a:rPr>
              <a:t>True </a:t>
            </a:r>
            <a:r>
              <a:rPr lang="en-US" altLang="ko-KR" sz="1600" dirty="0" smtClean="0"/>
              <a:t>or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False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줄무늬가 있는 오른쪽 화살표 29"/>
          <p:cNvSpPr/>
          <p:nvPr/>
        </p:nvSpPr>
        <p:spPr>
          <a:xfrm rot="16200000">
            <a:off x="7049732" y="4211096"/>
            <a:ext cx="448015" cy="357160"/>
          </a:xfrm>
          <a:prstGeom prst="stripedRightArrow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4386" y="220123"/>
            <a:ext cx="2361545" cy="707886"/>
          </a:xfrm>
          <a:prstGeom prst="rect">
            <a:avLst/>
          </a:prstGeom>
          <a:noFill/>
          <a:effectLst>
            <a:outerShdw blurRad="76200" dir="13500000" sy="23000" kx="1200000" algn="b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+mj-ea"/>
                <a:ea typeface="+mj-ea"/>
              </a:rPr>
              <a:t>UI</a:t>
            </a:r>
            <a:r>
              <a:rPr lang="ko-KR" altLang="en-US" sz="4000" dirty="0" smtClean="0">
                <a:latin typeface="+mj-ea"/>
                <a:ea typeface="+mj-ea"/>
              </a:rPr>
              <a:t> 및 인증 기술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9787" y="2420888"/>
            <a:ext cx="1296144" cy="129614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39552" y="2924944"/>
            <a:ext cx="2160241" cy="2160241"/>
            <a:chOff x="2427365" y="2636912"/>
            <a:chExt cx="3456384" cy="345638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65" y="2636912"/>
              <a:ext cx="3456384" cy="3456384"/>
            </a:xfrm>
            <a:prstGeom prst="rect">
              <a:avLst/>
            </a:prstGeom>
          </p:spPr>
        </p:pic>
        <p:pic>
          <p:nvPicPr>
            <p:cNvPr id="18" name="그림 1" descr="C:/Users/íì /AppData/Roaming/PolarisOffice/ETemp/4580_7309224/fImage14951972641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2" t="7066" r="14515" b="6367"/>
            <a:stretch/>
          </p:blipFill>
          <p:spPr>
            <a:xfrm>
              <a:off x="4983737" y="2965014"/>
              <a:ext cx="646270" cy="16694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6679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6389 0.43588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4" y="2178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4" animBg="1"/>
      <p:bldP spid="27" grpId="0" animBg="1"/>
      <p:bldP spid="27" grpId="1" animBg="1"/>
      <p:bldP spid="27" grpId="2" animBg="1"/>
      <p:bldP spid="27" grpId="3" animBg="1"/>
      <p:bldP spid="27" grpId="4" animBg="1"/>
      <p:bldP spid="28" grpId="0"/>
      <p:bldP spid="29" grpId="0" animBg="1"/>
      <p:bldP spid="30" grpId="0" animBg="1"/>
      <p:bldP spid="30" grpId="1" animBg="1"/>
      <p:bldP spid="30" grpId="2" animBg="1"/>
      <p:bldP spid="30" grpId="3" animBg="1"/>
      <p:bldP spid="30" grpId="4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8964" y="430082"/>
            <a:ext cx="12627932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6166800" y="626400"/>
            <a:ext cx="2988293" cy="506292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7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인증 </a:t>
            </a:r>
            <a:r>
              <a:rPr lang="en-US" altLang="ko-KR" sz="27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3. ID Card</a:t>
            </a:r>
            <a:endParaRPr lang="ko-KR" altLang="en-US" sz="2700" b="1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4386" y="220123"/>
            <a:ext cx="2361545" cy="707886"/>
          </a:xfrm>
          <a:prstGeom prst="rect">
            <a:avLst/>
          </a:prstGeom>
          <a:noFill/>
          <a:effectLst>
            <a:outerShdw blurRad="76200" dir="13500000" sy="23000" kx="1200000" algn="b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+mj-ea"/>
                <a:ea typeface="+mj-ea"/>
              </a:rPr>
              <a:t>UI</a:t>
            </a:r>
            <a:r>
              <a:rPr lang="ko-KR" altLang="en-US" sz="4000" dirty="0" smtClean="0">
                <a:latin typeface="+mj-ea"/>
                <a:ea typeface="+mj-ea"/>
              </a:rPr>
              <a:t> 및 인증 기술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2276872"/>
            <a:ext cx="6450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아리따L" panose="02020603020101020101" pitchFamily="18" charset="-127"/>
                <a:ea typeface="아리따L" panose="02020603020101020101" pitchFamily="18" charset="-127"/>
              </a:rPr>
              <a:t>단일 인증을 통한 </a:t>
            </a:r>
            <a:r>
              <a:rPr lang="ko-KR" altLang="en-US" sz="3200" b="1" i="1" dirty="0" smtClean="0">
                <a:solidFill>
                  <a:schemeClr val="tx2">
                    <a:lumMod val="75000"/>
                  </a:schemeClr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간</a:t>
            </a:r>
            <a:r>
              <a:rPr lang="ko-KR" altLang="en-US" sz="3200" b="1" i="1" dirty="0">
                <a:solidFill>
                  <a:schemeClr val="tx2">
                    <a:lumMod val="75000"/>
                  </a:schemeClr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편</a:t>
            </a:r>
            <a:r>
              <a:rPr lang="ko-KR" altLang="en-US" sz="3200" b="1" i="1" dirty="0" smtClean="0">
                <a:solidFill>
                  <a:schemeClr val="tx2">
                    <a:lumMod val="75000"/>
                  </a:schemeClr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한 인증</a:t>
            </a:r>
            <a:r>
              <a:rPr lang="ko-KR" altLang="en-US" sz="3200" b="1" dirty="0" smtClean="0">
                <a:solidFill>
                  <a:schemeClr val="tx2">
                    <a:lumMod val="75000"/>
                  </a:schemeClr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 </a:t>
            </a:r>
            <a:r>
              <a:rPr lang="ko-KR" altLang="en-US" sz="3200" dirty="0" smtClean="0">
                <a:latin typeface="아리따L" panose="02020603020101020101" pitchFamily="18" charset="-127"/>
                <a:ea typeface="아리따L" panose="02020603020101020101" pitchFamily="18" charset="-127"/>
              </a:rPr>
              <a:t>제공</a:t>
            </a:r>
            <a:endParaRPr lang="ko-KR" altLang="en-US" sz="3200" dirty="0">
              <a:latin typeface="아리따L" panose="02020603020101020101" pitchFamily="18" charset="-127"/>
              <a:ea typeface="아리따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3861048"/>
            <a:ext cx="7318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아리따L" panose="02020603020101020101" pitchFamily="18" charset="-127"/>
                <a:ea typeface="아리따L" panose="02020603020101020101" pitchFamily="18" charset="-127"/>
              </a:rPr>
              <a:t>다중 인증을 통한 </a:t>
            </a:r>
            <a:r>
              <a:rPr lang="ko-KR" altLang="en-US" sz="3200" b="1" i="1" dirty="0" smtClean="0">
                <a:solidFill>
                  <a:schemeClr val="tx2">
                    <a:lumMod val="75000"/>
                  </a:schemeClr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강화된 보안 인증 </a:t>
            </a:r>
            <a:r>
              <a:rPr lang="ko-KR" altLang="en-US" sz="3200" dirty="0" smtClean="0">
                <a:latin typeface="아리따L" panose="02020603020101020101" pitchFamily="18" charset="-127"/>
                <a:ea typeface="아리따L" panose="02020603020101020101" pitchFamily="18" charset="-127"/>
              </a:rPr>
              <a:t>제공</a:t>
            </a:r>
            <a:endParaRPr lang="ko-KR" altLang="en-US" sz="3200" dirty="0">
              <a:latin typeface="아리따L" panose="02020603020101020101" pitchFamily="18" charset="-127"/>
              <a:ea typeface="아리따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72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8964" y="430082"/>
            <a:ext cx="9135036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0734" y="220123"/>
            <a:ext cx="1656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+mj-ea"/>
                <a:ea typeface="+mj-ea"/>
              </a:rPr>
              <a:t>시연 영상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2" name="시연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9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8964" y="430082"/>
            <a:ext cx="9135036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9591" y="220123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+mj-ea"/>
                <a:ea typeface="+mj-ea"/>
              </a:rPr>
              <a:t>향후 계</a:t>
            </a:r>
            <a:r>
              <a:rPr lang="ko-KR" altLang="en-US" sz="4000" dirty="0">
                <a:latin typeface="+mj-ea"/>
                <a:ea typeface="+mj-ea"/>
              </a:rPr>
              <a:t>획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7624" y="1916832"/>
            <a:ext cx="6645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1. </a:t>
            </a:r>
            <a:r>
              <a:rPr lang="ko-KR" altLang="en-US" sz="32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서버 방식의 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인증 관리 시스템 </a:t>
            </a:r>
            <a:r>
              <a:rPr lang="ko-KR" altLang="en-US" sz="32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구축</a:t>
            </a:r>
            <a:endParaRPr lang="ko-KR" altLang="en-US" sz="3200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3132257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2. </a:t>
            </a:r>
            <a:r>
              <a:rPr lang="ko-KR" altLang="en-US" sz="32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생체 인증 등 더욱 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다양한 인증 방식 </a:t>
            </a:r>
            <a:r>
              <a:rPr lang="ko-KR" altLang="en-US" sz="32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추가</a:t>
            </a:r>
            <a:endParaRPr lang="ko-KR" altLang="en-US" sz="3200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4356393"/>
            <a:ext cx="632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3. </a:t>
            </a:r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Logging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&amp;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Reporting</a:t>
            </a:r>
            <a:r>
              <a:rPr lang="ko-KR" altLang="en-US" sz="32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 기능 추가</a:t>
            </a:r>
            <a:endParaRPr lang="ko-KR" altLang="en-US" sz="3200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91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98819" y="2780910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+mj-ea"/>
                <a:ea typeface="+mj-ea"/>
              </a:rPr>
              <a:t>THANK YOU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2070847" y="3182471"/>
            <a:ext cx="7082118" cy="376517"/>
          </a:xfrm>
          <a:custGeom>
            <a:avLst/>
            <a:gdLst>
              <a:gd name="connsiteX0" fmla="*/ 0 w 7082118"/>
              <a:gd name="connsiteY0" fmla="*/ 0 h 376517"/>
              <a:gd name="connsiteX1" fmla="*/ 797859 w 7082118"/>
              <a:gd name="connsiteY1" fmla="*/ 0 h 376517"/>
              <a:gd name="connsiteX2" fmla="*/ 1004047 w 7082118"/>
              <a:gd name="connsiteY2" fmla="*/ 376517 h 376517"/>
              <a:gd name="connsiteX3" fmla="*/ 4078941 w 7082118"/>
              <a:gd name="connsiteY3" fmla="*/ 376517 h 376517"/>
              <a:gd name="connsiteX4" fmla="*/ 4329953 w 7082118"/>
              <a:gd name="connsiteY4" fmla="*/ 8964 h 376517"/>
              <a:gd name="connsiteX5" fmla="*/ 7082118 w 7082118"/>
              <a:gd name="connsiteY5" fmla="*/ 8964 h 37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82118" h="376517">
                <a:moveTo>
                  <a:pt x="0" y="0"/>
                </a:moveTo>
                <a:lnTo>
                  <a:pt x="797859" y="0"/>
                </a:lnTo>
                <a:lnTo>
                  <a:pt x="1004047" y="376517"/>
                </a:lnTo>
                <a:lnTo>
                  <a:pt x="4078941" y="376517"/>
                </a:lnTo>
                <a:lnTo>
                  <a:pt x="4329953" y="8964"/>
                </a:lnTo>
                <a:lnTo>
                  <a:pt x="7082118" y="8964"/>
                </a:lnTo>
              </a:path>
            </a:pathLst>
          </a:custGeom>
          <a:noFill/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0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4644010" y="2493660"/>
            <a:ext cx="4517919" cy="496566"/>
          </a:xfrm>
          <a:custGeom>
            <a:avLst/>
            <a:gdLst>
              <a:gd name="connsiteX0" fmla="*/ 0 w 9161929"/>
              <a:gd name="connsiteY0" fmla="*/ 0 h 268941"/>
              <a:gd name="connsiteX1" fmla="*/ 170329 w 9161929"/>
              <a:gd name="connsiteY1" fmla="*/ 0 h 268941"/>
              <a:gd name="connsiteX2" fmla="*/ 286871 w 9161929"/>
              <a:gd name="connsiteY2" fmla="*/ 268941 h 268941"/>
              <a:gd name="connsiteX3" fmla="*/ 1299882 w 9161929"/>
              <a:gd name="connsiteY3" fmla="*/ 268941 h 268941"/>
              <a:gd name="connsiteX4" fmla="*/ 1452282 w 9161929"/>
              <a:gd name="connsiteY4" fmla="*/ 0 h 268941"/>
              <a:gd name="connsiteX5" fmla="*/ 9161929 w 9161929"/>
              <a:gd name="connsiteY5" fmla="*/ 0 h 26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61929" h="268941">
                <a:moveTo>
                  <a:pt x="0" y="0"/>
                </a:moveTo>
                <a:lnTo>
                  <a:pt x="170329" y="0"/>
                </a:lnTo>
                <a:lnTo>
                  <a:pt x="286871" y="268941"/>
                </a:lnTo>
                <a:lnTo>
                  <a:pt x="1299882" y="268941"/>
                </a:lnTo>
                <a:lnTo>
                  <a:pt x="1452282" y="0"/>
                </a:lnTo>
                <a:lnTo>
                  <a:pt x="9161929" y="0"/>
                </a:lnTo>
              </a:path>
            </a:pathLst>
          </a:custGeom>
          <a:noFill/>
          <a:ln w="15875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88030" y="2521565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01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6476" y="2535275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+mj-ea"/>
                <a:ea typeface="+mj-ea"/>
              </a:rPr>
              <a:t>개요 및 개발 배경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4644010" y="3241665"/>
            <a:ext cx="4517919" cy="496566"/>
          </a:xfrm>
          <a:custGeom>
            <a:avLst/>
            <a:gdLst>
              <a:gd name="connsiteX0" fmla="*/ 0 w 9161929"/>
              <a:gd name="connsiteY0" fmla="*/ 0 h 268941"/>
              <a:gd name="connsiteX1" fmla="*/ 170329 w 9161929"/>
              <a:gd name="connsiteY1" fmla="*/ 0 h 268941"/>
              <a:gd name="connsiteX2" fmla="*/ 286871 w 9161929"/>
              <a:gd name="connsiteY2" fmla="*/ 268941 h 268941"/>
              <a:gd name="connsiteX3" fmla="*/ 1299882 w 9161929"/>
              <a:gd name="connsiteY3" fmla="*/ 268941 h 268941"/>
              <a:gd name="connsiteX4" fmla="*/ 1452282 w 9161929"/>
              <a:gd name="connsiteY4" fmla="*/ 0 h 268941"/>
              <a:gd name="connsiteX5" fmla="*/ 9161929 w 9161929"/>
              <a:gd name="connsiteY5" fmla="*/ 0 h 26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61929" h="268941">
                <a:moveTo>
                  <a:pt x="0" y="0"/>
                </a:moveTo>
                <a:lnTo>
                  <a:pt x="170329" y="0"/>
                </a:lnTo>
                <a:lnTo>
                  <a:pt x="286871" y="268941"/>
                </a:lnTo>
                <a:lnTo>
                  <a:pt x="1299882" y="268941"/>
                </a:lnTo>
                <a:lnTo>
                  <a:pt x="1452282" y="0"/>
                </a:lnTo>
                <a:lnTo>
                  <a:pt x="9161929" y="0"/>
                </a:lnTo>
              </a:path>
            </a:pathLst>
          </a:custGeom>
          <a:noFill/>
          <a:ln w="15875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30" y="326957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02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31626" y="3283280"/>
            <a:ext cx="148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UI </a:t>
            </a:r>
            <a:r>
              <a:rPr lang="ko-KR" altLang="en-US" sz="2400" dirty="0" smtClean="0">
                <a:latin typeface="+mj-ea"/>
                <a:ea typeface="+mj-ea"/>
              </a:rPr>
              <a:t>및 인증 기술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4644010" y="4033775"/>
            <a:ext cx="4517919" cy="496566"/>
          </a:xfrm>
          <a:custGeom>
            <a:avLst/>
            <a:gdLst>
              <a:gd name="connsiteX0" fmla="*/ 0 w 9161929"/>
              <a:gd name="connsiteY0" fmla="*/ 0 h 268941"/>
              <a:gd name="connsiteX1" fmla="*/ 170329 w 9161929"/>
              <a:gd name="connsiteY1" fmla="*/ 0 h 268941"/>
              <a:gd name="connsiteX2" fmla="*/ 286871 w 9161929"/>
              <a:gd name="connsiteY2" fmla="*/ 268941 h 268941"/>
              <a:gd name="connsiteX3" fmla="*/ 1299882 w 9161929"/>
              <a:gd name="connsiteY3" fmla="*/ 268941 h 268941"/>
              <a:gd name="connsiteX4" fmla="*/ 1452282 w 9161929"/>
              <a:gd name="connsiteY4" fmla="*/ 0 h 268941"/>
              <a:gd name="connsiteX5" fmla="*/ 9161929 w 9161929"/>
              <a:gd name="connsiteY5" fmla="*/ 0 h 26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61929" h="268941">
                <a:moveTo>
                  <a:pt x="0" y="0"/>
                </a:moveTo>
                <a:lnTo>
                  <a:pt x="170329" y="0"/>
                </a:lnTo>
                <a:lnTo>
                  <a:pt x="286871" y="268941"/>
                </a:lnTo>
                <a:lnTo>
                  <a:pt x="1299882" y="268941"/>
                </a:lnTo>
                <a:lnTo>
                  <a:pt x="1452282" y="0"/>
                </a:lnTo>
                <a:lnTo>
                  <a:pt x="9161929" y="0"/>
                </a:lnTo>
              </a:path>
            </a:pathLst>
          </a:custGeom>
          <a:noFill/>
          <a:ln w="15875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88030" y="406168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03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41615" y="4075390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+mj-ea"/>
                <a:ea typeface="+mj-ea"/>
              </a:rPr>
              <a:t>시연 영상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4644010" y="4797980"/>
            <a:ext cx="4517919" cy="496566"/>
          </a:xfrm>
          <a:custGeom>
            <a:avLst/>
            <a:gdLst>
              <a:gd name="connsiteX0" fmla="*/ 0 w 9161929"/>
              <a:gd name="connsiteY0" fmla="*/ 0 h 268941"/>
              <a:gd name="connsiteX1" fmla="*/ 170329 w 9161929"/>
              <a:gd name="connsiteY1" fmla="*/ 0 h 268941"/>
              <a:gd name="connsiteX2" fmla="*/ 286871 w 9161929"/>
              <a:gd name="connsiteY2" fmla="*/ 268941 h 268941"/>
              <a:gd name="connsiteX3" fmla="*/ 1299882 w 9161929"/>
              <a:gd name="connsiteY3" fmla="*/ 268941 h 268941"/>
              <a:gd name="connsiteX4" fmla="*/ 1452282 w 9161929"/>
              <a:gd name="connsiteY4" fmla="*/ 0 h 268941"/>
              <a:gd name="connsiteX5" fmla="*/ 9161929 w 9161929"/>
              <a:gd name="connsiteY5" fmla="*/ 0 h 26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61929" h="268941">
                <a:moveTo>
                  <a:pt x="0" y="0"/>
                </a:moveTo>
                <a:lnTo>
                  <a:pt x="170329" y="0"/>
                </a:lnTo>
                <a:lnTo>
                  <a:pt x="286871" y="268941"/>
                </a:lnTo>
                <a:lnTo>
                  <a:pt x="1299882" y="268941"/>
                </a:lnTo>
                <a:lnTo>
                  <a:pt x="1452282" y="0"/>
                </a:lnTo>
                <a:lnTo>
                  <a:pt x="9161929" y="0"/>
                </a:lnTo>
              </a:path>
            </a:pathLst>
          </a:custGeom>
          <a:noFill/>
          <a:ln w="15875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788030" y="482588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04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59250" y="48395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+mj-ea"/>
                <a:ea typeface="+mj-ea"/>
              </a:rPr>
              <a:t>향후 계획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8965" y="430082"/>
            <a:ext cx="9144000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0473" y="220123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+mn-ea"/>
              </a:rPr>
              <a:t>INDEX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82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8964" y="430082"/>
            <a:ext cx="12627932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773" y="220123"/>
            <a:ext cx="2800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+mj-ea"/>
                <a:ea typeface="+mj-ea"/>
              </a:rPr>
              <a:t>개요 및 개발배경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52" y="2978560"/>
            <a:ext cx="666464" cy="66646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508104" y="2598803"/>
            <a:ext cx="4093375" cy="1334253"/>
            <a:chOff x="5652120" y="988209"/>
            <a:chExt cx="2988803" cy="97421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52120" y="988209"/>
              <a:ext cx="881880" cy="8818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48684" y="1500757"/>
              <a:ext cx="2092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OTP Authentication</a:t>
              </a:r>
              <a:endParaRPr lang="ko-KR" altLang="en-US" sz="24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148064" y="2314314"/>
            <a:ext cx="3312367" cy="2063747"/>
            <a:chOff x="5968951" y="2419540"/>
            <a:chExt cx="2780383" cy="179948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951" y="2419540"/>
              <a:ext cx="1368152" cy="136815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48291" y="3791046"/>
              <a:ext cx="2201043" cy="42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+mj-ea"/>
                  <a:ea typeface="+mj-ea"/>
                </a:rPr>
                <a:t>ID Card Authentication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220072" y="2636912"/>
            <a:ext cx="3480592" cy="1469776"/>
            <a:chOff x="5127862" y="4293097"/>
            <a:chExt cx="3480592" cy="146977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862" y="4293097"/>
              <a:ext cx="1923810" cy="115476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516215" y="5301208"/>
              <a:ext cx="2092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+mj-ea"/>
                  <a:ea typeface="+mj-ea"/>
                </a:rPr>
                <a:t>USB Authentication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1" t="28158" r="33464" b="28158"/>
          <a:stretch/>
        </p:blipFill>
        <p:spPr>
          <a:xfrm>
            <a:off x="539552" y="2034163"/>
            <a:ext cx="2520280" cy="25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02799E-6 L -0.08994 -0.2384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7" y="-119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53158E-6 L -0.06423 0.2810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14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8964" y="430082"/>
            <a:ext cx="12627932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95736" y="2852936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패스워드 로그온 방식의 </a:t>
            </a:r>
            <a:r>
              <a:rPr lang="ko-KR" altLang="en-US" sz="4800" dirty="0" smtClean="0">
                <a:solidFill>
                  <a:srgbClr val="FF0000"/>
                </a:solidFill>
              </a:rPr>
              <a:t>문제점</a:t>
            </a:r>
            <a:endParaRPr lang="ko-KR" alt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3183359"/>
            <a:ext cx="758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1. </a:t>
            </a:r>
            <a:r>
              <a:rPr lang="ko-KR" altLang="en-US" sz="28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외우기 힘든 패스워드와 추측하기 쉬운 패스워드</a:t>
            </a:r>
            <a:endParaRPr lang="ko-KR" altLang="en-US" sz="2800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92483" y="2172474"/>
            <a:ext cx="3389165" cy="4136846"/>
            <a:chOff x="1614883" y="2332697"/>
            <a:chExt cx="3389165" cy="413684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883" y="2332697"/>
              <a:ext cx="3389165" cy="4136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1854040" y="2384872"/>
              <a:ext cx="576064" cy="10800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782676" y="1308378"/>
            <a:ext cx="3692706" cy="5000942"/>
            <a:chOff x="4782676" y="1308378"/>
            <a:chExt cx="3692706" cy="5000942"/>
          </a:xfrm>
        </p:grpSpPr>
        <p:grpSp>
          <p:nvGrpSpPr>
            <p:cNvPr id="12" name="그룹 11"/>
            <p:cNvGrpSpPr/>
            <p:nvPr/>
          </p:nvGrpSpPr>
          <p:grpSpPr>
            <a:xfrm>
              <a:off x="4782676" y="1308378"/>
              <a:ext cx="3692706" cy="5000942"/>
              <a:chOff x="5067280" y="1124744"/>
              <a:chExt cx="3692706" cy="5000942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7280" y="1124744"/>
                <a:ext cx="3692706" cy="5000942"/>
              </a:xfrm>
              <a:prstGeom prst="rect">
                <a:avLst/>
              </a:prstGeom>
            </p:spPr>
          </p:pic>
          <p:sp>
            <p:nvSpPr>
              <p:cNvPr id="13" name="모서리가 둥근 직사각형 12"/>
              <p:cNvSpPr/>
              <p:nvPr/>
            </p:nvSpPr>
            <p:spPr>
              <a:xfrm>
                <a:off x="5210130" y="5011166"/>
                <a:ext cx="1801366" cy="144016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모서리가 둥근 직사각형 15"/>
            <p:cNvSpPr/>
            <p:nvPr/>
          </p:nvSpPr>
          <p:spPr>
            <a:xfrm>
              <a:off x="7452320" y="5949280"/>
              <a:ext cx="576064" cy="144016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870800" y="6127200"/>
              <a:ext cx="439200" cy="144016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4773" y="220123"/>
            <a:ext cx="2800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+mj-ea"/>
                <a:ea typeface="+mj-ea"/>
              </a:rPr>
              <a:t>개요 및 개발배경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1720" y="3183359"/>
            <a:ext cx="5758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2. SAM </a:t>
            </a:r>
            <a:r>
              <a:rPr lang="ko-KR" altLang="en-US" sz="2800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파일의 변조를 통한 인증 우회</a:t>
            </a:r>
            <a:endParaRPr lang="ko-KR" altLang="en-US" sz="2800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3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86306E-7 L -0.29913 -0.2704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-1353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2467 -0.21829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-1092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-0.28334 -0.0863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-432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7" grpId="0"/>
      <p:bldP spid="7" grpId="1"/>
      <p:bldP spid="7" grpId="2"/>
      <p:bldP spid="15" grpId="0"/>
      <p:bldP spid="15" grpId="1"/>
      <p:bldP spid="1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15616" y="4149080"/>
            <a:ext cx="2808312" cy="864096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  <a:effectLst>
            <a:innerShdw blurRad="25400" dist="1016000" dir="3900000">
              <a:schemeClr val="tx1">
                <a:alpha val="50000"/>
              </a:schemeClr>
            </a:inn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800" dirty="0" smtClean="0"/>
              <a:t>logonUI.exe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1700808"/>
            <a:ext cx="2808312" cy="864096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50800">
            <a:solidFill>
              <a:schemeClr val="tx2">
                <a:lumMod val="60000"/>
                <a:lumOff val="40000"/>
                <a:alpha val="85000"/>
              </a:schemeClr>
            </a:solidFill>
          </a:ln>
          <a:effectLst>
            <a:innerShdw blurRad="25400" dist="1016000" dir="3900000">
              <a:schemeClr val="tx1">
                <a:alpha val="50000"/>
              </a:schemeClr>
            </a:inn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800" dirty="0" smtClean="0"/>
              <a:t>winlogon.exe</a:t>
            </a:r>
            <a:endParaRPr lang="ko-KR" altLang="en-US" sz="28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4798800"/>
            <a:ext cx="2304000" cy="716400"/>
          </a:xfrm>
          <a:prstGeom prst="roundRect">
            <a:avLst/>
          </a:prstGeom>
          <a:solidFill>
            <a:schemeClr val="tx1">
              <a:alpha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Credential Provider</a:t>
            </a: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(authui.dll)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24128" y="1700808"/>
            <a:ext cx="2448272" cy="864096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50800">
            <a:solidFill>
              <a:schemeClr val="tx2">
                <a:lumMod val="60000"/>
                <a:lumOff val="40000"/>
                <a:alpha val="85000"/>
              </a:schemeClr>
            </a:solidFill>
          </a:ln>
          <a:effectLst>
            <a:innerShdw blurRad="25400" dist="1016000" dir="3900000">
              <a:schemeClr val="tx1">
                <a:alpha val="50000"/>
              </a:schemeClr>
            </a:inn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800" dirty="0" smtClean="0"/>
              <a:t>lsass.exe</a:t>
            </a:r>
            <a:endParaRPr lang="ko-KR" altLang="en-US" sz="28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162884" y="2420888"/>
            <a:ext cx="1369556" cy="432048"/>
          </a:xfrm>
          <a:prstGeom prst="roundRect">
            <a:avLst/>
          </a:prstGeom>
          <a:solidFill>
            <a:schemeClr val="tx1">
              <a:alpha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</a:t>
            </a:r>
            <a:r>
              <a:rPr lang="en-US" altLang="ko-KR" sz="2000" dirty="0" smtClean="0">
                <a:solidFill>
                  <a:schemeClr val="bg1"/>
                </a:solidFill>
              </a:rPr>
              <a:t>sv1_0.dll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72200" y="3933055"/>
            <a:ext cx="1163816" cy="1728193"/>
            <a:chOff x="6444208" y="3501007"/>
            <a:chExt cx="1163816" cy="172819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3501007"/>
              <a:ext cx="1163816" cy="128421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612025" y="4705980"/>
              <a:ext cx="8402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/>
                <a:t>SAM</a:t>
              </a:r>
              <a:endParaRPr lang="ko-KR" altLang="en-US" sz="2800" b="1" dirty="0"/>
            </a:p>
          </p:txBody>
        </p:sp>
      </p:grpSp>
      <p:cxnSp>
        <p:nvCxnSpPr>
          <p:cNvPr id="3" name="직선 연결선 2"/>
          <p:cNvCxnSpPr>
            <a:stCxn id="7" idx="2"/>
            <a:endCxn id="6" idx="0"/>
          </p:cNvCxnSpPr>
          <p:nvPr/>
        </p:nvCxnSpPr>
        <p:spPr>
          <a:xfrm>
            <a:off x="2519772" y="2564904"/>
            <a:ext cx="0" cy="1584176"/>
          </a:xfrm>
          <a:prstGeom prst="line">
            <a:avLst/>
          </a:prstGeom>
          <a:ln w="63500" cmpd="dbl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7" idx="3"/>
            <a:endCxn id="11" idx="1"/>
          </p:cNvCxnSpPr>
          <p:nvPr/>
        </p:nvCxnSpPr>
        <p:spPr>
          <a:xfrm>
            <a:off x="3923928" y="2132856"/>
            <a:ext cx="1800200" cy="0"/>
          </a:xfrm>
          <a:prstGeom prst="line">
            <a:avLst/>
          </a:prstGeom>
          <a:ln w="63500" cmpd="dbl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547664" y="3933056"/>
            <a:ext cx="1944216" cy="360040"/>
          </a:xfrm>
          <a:prstGeom prst="roundRect">
            <a:avLst/>
          </a:prstGeom>
          <a:solidFill>
            <a:schemeClr val="tx1">
              <a:alpha val="7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ID &amp; Password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331640" y="2420888"/>
            <a:ext cx="2376264" cy="360040"/>
          </a:xfrm>
          <a:prstGeom prst="roundRect">
            <a:avLst/>
          </a:prstGeom>
          <a:solidFill>
            <a:schemeClr val="tx1">
              <a:alpha val="7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ID &amp; Hash(password)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03552" y="3933055"/>
            <a:ext cx="2376264" cy="360040"/>
          </a:xfrm>
          <a:prstGeom prst="roundRect">
            <a:avLst/>
          </a:prstGeom>
          <a:solidFill>
            <a:srgbClr val="FFC000">
              <a:alpha val="35000"/>
            </a:srgbClr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ID &amp; Hash(password)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9952" y="2915270"/>
            <a:ext cx="1656184" cy="461665"/>
          </a:xfrm>
          <a:prstGeom prst="rect">
            <a:avLst/>
          </a:prstGeom>
          <a:noFill/>
          <a:ln w="38100" cmpd="dbl"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</a:rPr>
              <a:t>True</a:t>
            </a:r>
            <a:r>
              <a:rPr lang="en-US" altLang="ko-KR" dirty="0" smtClean="0"/>
              <a:t> or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False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8964" y="430082"/>
            <a:ext cx="12627932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514484" y="2463279"/>
            <a:ext cx="828092" cy="461665"/>
          </a:xfrm>
          <a:prstGeom prst="rect">
            <a:avLst/>
          </a:prstGeom>
          <a:noFill/>
          <a:ln w="38100" cmpd="dbl"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False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60810"/>
            <a:ext cx="6158522" cy="20763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4773" y="220123"/>
            <a:ext cx="2800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+mj-ea"/>
                <a:ea typeface="+mj-ea"/>
              </a:rPr>
              <a:t>개요 및 개발배경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242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00382 -0.2152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65 -0.01574 L 0.20608 -0.05463 C 0.21736 -0.06366 0.23368 -0.06806 0.25104 -0.06806 C 0.27083 -0.06806 0.28646 -0.06366 0.29757 -0.05463 L 0.35052 -0.01574 " pathEditMode="relative" rAng="0" ptsTypes="FffFF">
                                      <p:cBhvr>
                                        <p:cTn id="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13767 -0.13125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92" y="-6574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52 -0.01574 L 0.2559 0.08935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4" presetClass="exit" presetSubtype="1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4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48148E-6 L 0.08663 -0.18912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63 -0.18912 L -0.11406 -0.18958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-2.5E-6 0.21227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2" grpId="0" animBg="1"/>
      <p:bldP spid="8" grpId="0" animBg="1"/>
      <p:bldP spid="8" grpId="1" animBg="1"/>
      <p:bldP spid="8" grpId="2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3" grpId="0" animBg="1"/>
      <p:bldP spid="23" grpId="1" animBg="1"/>
      <p:bldP spid="23" grpId="2" animBg="1"/>
      <p:bldP spid="23" grpId="3" animBg="1"/>
      <p:bldP spid="28" grpId="0" animBg="1"/>
      <p:bldP spid="2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19672" y="4421333"/>
            <a:ext cx="6768752" cy="1455939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635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19672" y="1829045"/>
            <a:ext cx="6768752" cy="1455939"/>
          </a:xfrm>
          <a:prstGeom prst="rect">
            <a:avLst/>
          </a:prstGeom>
          <a:solidFill>
            <a:schemeClr val="tx1">
              <a:alpha val="20000"/>
            </a:schemeClr>
          </a:solidFill>
          <a:ln w="63500">
            <a:solidFill>
              <a:schemeClr val="tx1"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자유형 6"/>
          <p:cNvSpPr/>
          <p:nvPr/>
        </p:nvSpPr>
        <p:spPr>
          <a:xfrm>
            <a:off x="8964" y="430082"/>
            <a:ext cx="12627932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5616" y="4149080"/>
            <a:ext cx="2808312" cy="864096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  <a:effectLst>
            <a:innerShdw blurRad="25400" dist="1016000" dir="3900000">
              <a:schemeClr val="tx1">
                <a:alpha val="50000"/>
              </a:schemeClr>
            </a:inn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800" dirty="0" smtClean="0"/>
              <a:t>logonUI.exe</a:t>
            </a:r>
            <a:endParaRPr lang="ko-KR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1700808"/>
            <a:ext cx="2808312" cy="864096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50800">
            <a:solidFill>
              <a:schemeClr val="tx2">
                <a:lumMod val="60000"/>
                <a:lumOff val="40000"/>
                <a:alpha val="85000"/>
              </a:schemeClr>
            </a:solidFill>
          </a:ln>
          <a:effectLst>
            <a:innerShdw blurRad="25400" dist="1016000" dir="3900000">
              <a:schemeClr val="tx1">
                <a:alpha val="50000"/>
              </a:schemeClr>
            </a:inn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800" dirty="0" smtClean="0"/>
              <a:t>winlogon.exe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724128" y="1700808"/>
            <a:ext cx="2448272" cy="864096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50800">
            <a:solidFill>
              <a:schemeClr val="tx2">
                <a:lumMod val="60000"/>
                <a:lumOff val="40000"/>
                <a:alpha val="85000"/>
              </a:schemeClr>
            </a:solidFill>
          </a:ln>
          <a:effectLst>
            <a:innerShdw blurRad="25400" dist="1016000" dir="3900000">
              <a:schemeClr val="tx1">
                <a:alpha val="50000"/>
              </a:schemeClr>
            </a:inn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800" dirty="0" smtClean="0"/>
              <a:t>lsass.exe</a:t>
            </a:r>
            <a:endParaRPr lang="ko-KR" altLang="en-US" sz="28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62884" y="2420888"/>
            <a:ext cx="1369556" cy="432048"/>
          </a:xfrm>
          <a:prstGeom prst="roundRect">
            <a:avLst/>
          </a:prstGeom>
          <a:solidFill>
            <a:schemeClr val="tx1">
              <a:alpha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</a:t>
            </a:r>
            <a:r>
              <a:rPr lang="en-US" altLang="ko-KR" sz="2000" dirty="0" smtClean="0">
                <a:solidFill>
                  <a:schemeClr val="bg1"/>
                </a:solidFill>
              </a:rPr>
              <a:t>sv1_0.dll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372200" y="3933055"/>
            <a:ext cx="1163816" cy="1728193"/>
            <a:chOff x="6444208" y="3501007"/>
            <a:chExt cx="1163816" cy="172819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3501007"/>
              <a:ext cx="1163816" cy="128421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12025" y="4705980"/>
              <a:ext cx="8402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/>
                <a:t>SAM</a:t>
              </a:r>
              <a:endParaRPr lang="ko-KR" altLang="en-US" sz="2800" b="1" dirty="0"/>
            </a:p>
          </p:txBody>
        </p:sp>
      </p:grpSp>
      <p:cxnSp>
        <p:nvCxnSpPr>
          <p:cNvPr id="17" name="직선 연결선 16"/>
          <p:cNvCxnSpPr>
            <a:stCxn id="10" idx="2"/>
            <a:endCxn id="9" idx="0"/>
          </p:cNvCxnSpPr>
          <p:nvPr/>
        </p:nvCxnSpPr>
        <p:spPr>
          <a:xfrm>
            <a:off x="2519772" y="2564904"/>
            <a:ext cx="0" cy="1584176"/>
          </a:xfrm>
          <a:prstGeom prst="line">
            <a:avLst/>
          </a:prstGeom>
          <a:ln w="63500" cmpd="dbl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0" idx="3"/>
            <a:endCxn id="12" idx="1"/>
          </p:cNvCxnSpPr>
          <p:nvPr/>
        </p:nvCxnSpPr>
        <p:spPr>
          <a:xfrm>
            <a:off x="3923928" y="2132856"/>
            <a:ext cx="1800200" cy="0"/>
          </a:xfrm>
          <a:prstGeom prst="line">
            <a:avLst/>
          </a:prstGeom>
          <a:ln w="63500" cmpd="dbl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4773" y="220123"/>
            <a:ext cx="2800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+mj-ea"/>
                <a:ea typeface="+mj-ea"/>
              </a:rPr>
              <a:t>개요 및 개발배경</a:t>
            </a:r>
            <a:endParaRPr lang="ko-KR" altLang="en-US" sz="2400" dirty="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39552" y="3789041"/>
            <a:ext cx="2592288" cy="1121198"/>
            <a:chOff x="5458834" y="2499485"/>
            <a:chExt cx="3314512" cy="143356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458834" y="2852935"/>
              <a:ext cx="2929590" cy="1080119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 smtClean="0">
                  <a:solidFill>
                    <a:schemeClr val="bg1"/>
                  </a:solidFill>
                </a:rPr>
                <a:t>SmartAuth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b="1" dirty="0" err="1" smtClean="0">
                  <a:solidFill>
                    <a:schemeClr val="bg1"/>
                  </a:solidFill>
                </a:rPr>
                <a:t>CredentialProvider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162" y="2499485"/>
              <a:ext cx="1075184" cy="1075184"/>
            </a:xfrm>
            <a:prstGeom prst="rect">
              <a:avLst/>
            </a:prstGeom>
          </p:spPr>
        </p:pic>
      </p:grpSp>
      <p:sp>
        <p:nvSpPr>
          <p:cNvPr id="5" name="줄무늬가 있는 오른쪽 화살표 4"/>
          <p:cNvSpPr/>
          <p:nvPr/>
        </p:nvSpPr>
        <p:spPr>
          <a:xfrm rot="5400000">
            <a:off x="4551287" y="3624312"/>
            <a:ext cx="576064" cy="473473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67745" y="4799675"/>
            <a:ext cx="2304255" cy="717557"/>
          </a:xfrm>
          <a:prstGeom prst="roundRect">
            <a:avLst/>
          </a:prstGeom>
          <a:solidFill>
            <a:schemeClr val="tx1">
              <a:alpha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Credential Provider</a:t>
            </a: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(authui.dll)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81" y="1824232"/>
            <a:ext cx="1599955" cy="1599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65" y="4491290"/>
            <a:ext cx="1374079" cy="13740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669338"/>
            <a:ext cx="997271" cy="99727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802156"/>
            <a:ext cx="1440160" cy="86445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365104"/>
            <a:ext cx="1301505" cy="13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18108 -0.4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-23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500"/>
                            </p:stCondLst>
                            <p:childTnLst>
                              <p:par>
                                <p:cTn id="5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500"/>
                            </p:stCondLst>
                            <p:childTnLst>
                              <p:par>
                                <p:cTn id="6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 animBg="1"/>
      <p:bldP spid="9" grpId="0" animBg="1"/>
      <p:bldP spid="10" grpId="0" animBg="1"/>
      <p:bldP spid="12" grpId="0" animBg="1"/>
      <p:bldP spid="13" grpId="0" animBg="1"/>
      <p:bldP spid="5" grpId="0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8964" y="430082"/>
            <a:ext cx="12627932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4386" y="220123"/>
            <a:ext cx="2361545" cy="707886"/>
          </a:xfrm>
          <a:prstGeom prst="rect">
            <a:avLst/>
          </a:prstGeom>
          <a:noFill/>
          <a:effectLst>
            <a:outerShdw blurRad="76200" dir="13500000" sy="23000" kx="1200000" algn="b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+mj-ea"/>
                <a:ea typeface="+mj-ea"/>
              </a:rPr>
              <a:t>UI</a:t>
            </a:r>
            <a:r>
              <a:rPr lang="ko-KR" altLang="en-US" sz="4000" dirty="0" smtClean="0">
                <a:latin typeface="+mj-ea"/>
                <a:ea typeface="+mj-ea"/>
              </a:rPr>
              <a:t> 및 인증 기술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4487" y="2564904"/>
            <a:ext cx="4536504" cy="92333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1. </a:t>
            </a:r>
            <a:r>
              <a:rPr lang="ko-KR" altLang="en-US" sz="54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인증 설정 </a:t>
            </a:r>
            <a:r>
              <a:rPr lang="en-US" altLang="ko-KR" sz="54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UI</a:t>
            </a:r>
            <a:endParaRPr lang="ko-KR" altLang="en-US" sz="5400" b="1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30796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27584" y="2564904"/>
            <a:ext cx="3725155" cy="28083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91261" y="2564904"/>
            <a:ext cx="3725155" cy="28083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0796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0796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0796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0796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0796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0796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40768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71600" y="2466000"/>
            <a:ext cx="2016224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1600" y="2808048"/>
            <a:ext cx="3359844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71600" y="3140968"/>
            <a:ext cx="3780420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707904" y="1988840"/>
            <a:ext cx="72008" cy="72008"/>
          </a:xfrm>
          <a:prstGeom prst="ellipse">
            <a:avLst/>
          </a:prstGeom>
          <a:solidFill>
            <a:srgbClr val="FF0000"/>
          </a:solidFill>
          <a:ln w="165100" cmpd="thinThick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064663"/>
            <a:ext cx="507362" cy="500241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5216766" y="1988840"/>
            <a:ext cx="72008" cy="72008"/>
          </a:xfrm>
          <a:prstGeom prst="ellipse">
            <a:avLst/>
          </a:prstGeom>
          <a:solidFill>
            <a:srgbClr val="FF0000"/>
          </a:solidFill>
          <a:ln w="165100" cmpd="thinThick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766" y="2064663"/>
            <a:ext cx="507362" cy="5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5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34062 -0.3402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-1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1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4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30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6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9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2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8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1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4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70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0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6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9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2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8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1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4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7" grpId="0" animBg="1"/>
      <p:bldP spid="7" grpId="1" animBg="1"/>
      <p:bldP spid="11" grpId="0" animBg="1"/>
      <p:bldP spid="11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8" grpId="0" animBg="1"/>
      <p:bldP spid="8" grpId="1" animBg="1"/>
      <p:bldP spid="24" grpId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8964" y="430082"/>
            <a:ext cx="12627932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23728" y="2577678"/>
            <a:ext cx="5400600" cy="92333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인증 </a:t>
            </a:r>
            <a:r>
              <a:rPr lang="en-US" altLang="ko-KR" sz="54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1. </a:t>
            </a:r>
            <a:r>
              <a:rPr lang="en-US" altLang="ko-KR" sz="44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Google OTP</a:t>
            </a:r>
            <a:endParaRPr lang="ko-KR" altLang="en-US" sz="4400" b="1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56792"/>
            <a:ext cx="5022842" cy="470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343224" y="1446995"/>
            <a:ext cx="2125903" cy="4108025"/>
            <a:chOff x="7046439" y="2138034"/>
            <a:chExt cx="1693855" cy="32731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56792" y="2927681"/>
              <a:ext cx="3273150" cy="1693855"/>
            </a:xfrm>
            <a:prstGeom prst="rect">
              <a:avLst/>
            </a:prstGeom>
          </p:spPr>
        </p:pic>
        <p:pic>
          <p:nvPicPr>
            <p:cNvPr id="3075" name="Picture 3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800" y="2466000"/>
              <a:ext cx="1501200" cy="26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1691680" y="2060848"/>
            <a:ext cx="4032448" cy="1299062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50800">
            <a:solidFill>
              <a:schemeClr val="tx2">
                <a:lumMod val="60000"/>
                <a:lumOff val="40000"/>
                <a:alpha val="85000"/>
              </a:schemeClr>
            </a:solidFill>
          </a:ln>
          <a:effectLst>
            <a:innerShdw blurRad="25400" dist="1016000" dir="3900000">
              <a:schemeClr val="tx1">
                <a:alpha val="50000"/>
              </a:schemeClr>
            </a:inn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800" dirty="0" smtClean="0"/>
              <a:t>Base 32 </a:t>
            </a:r>
          </a:p>
          <a:p>
            <a:pPr algn="ctr"/>
            <a:r>
              <a:rPr lang="en-US" altLang="ko-KR" sz="2800" dirty="0" smtClean="0"/>
              <a:t>Encoded(Random Value)</a:t>
            </a:r>
            <a:endParaRPr lang="ko-KR" altLang="en-US" sz="2800" dirty="0"/>
          </a:p>
        </p:txBody>
      </p:sp>
      <p:sp>
        <p:nvSpPr>
          <p:cNvPr id="17" name="줄무늬가 있는 오른쪽 화살표 16"/>
          <p:cNvSpPr/>
          <p:nvPr/>
        </p:nvSpPr>
        <p:spPr>
          <a:xfrm>
            <a:off x="5868144" y="2492896"/>
            <a:ext cx="720080" cy="356354"/>
          </a:xfrm>
          <a:prstGeom prst="stripedRightArrow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5172115" cy="3232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21" y="1916832"/>
            <a:ext cx="6218523" cy="3290094"/>
          </a:xfrm>
          <a:prstGeom prst="rect">
            <a:avLst/>
          </a:prstGeom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20888"/>
            <a:ext cx="3132463" cy="93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933056"/>
            <a:ext cx="1872208" cy="94359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716016" y="3789040"/>
            <a:ext cx="2052228" cy="784300"/>
          </a:xfrm>
          <a:prstGeom prst="roundRect">
            <a:avLst/>
          </a:prstGeom>
          <a:solidFill>
            <a:schemeClr val="tx1">
              <a:alpha val="40000"/>
            </a:schemeClr>
          </a:solidFill>
          <a:ln w="254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solidFill>
                  <a:schemeClr val="bg1"/>
                </a:solidFill>
              </a:rPr>
              <a:t>Hmac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–Sha1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076056" y="3359910"/>
            <a:ext cx="0" cy="429130"/>
          </a:xfrm>
          <a:prstGeom prst="line">
            <a:avLst/>
          </a:prstGeom>
          <a:ln w="38100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20" idx="1"/>
          </p:cNvCxnSpPr>
          <p:nvPr/>
        </p:nvCxnSpPr>
        <p:spPr>
          <a:xfrm flipH="1">
            <a:off x="4211960" y="4181190"/>
            <a:ext cx="504056" cy="0"/>
          </a:xfrm>
          <a:prstGeom prst="line">
            <a:avLst/>
          </a:prstGeom>
          <a:ln w="38100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1449821" y="1916832"/>
            <a:ext cx="6218523" cy="3290094"/>
            <a:chOff x="1449821" y="1916832"/>
            <a:chExt cx="6218523" cy="3290094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821" y="1916832"/>
              <a:ext cx="6218523" cy="3290094"/>
            </a:xfrm>
            <a:prstGeom prst="rect">
              <a:avLst/>
            </a:prstGeom>
          </p:spPr>
        </p:pic>
        <p:pic>
          <p:nvPicPr>
            <p:cNvPr id="4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2420888"/>
              <a:ext cx="3132463" cy="939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52" y="3933056"/>
              <a:ext cx="1872208" cy="943593"/>
            </a:xfrm>
            <a:prstGeom prst="rect">
              <a:avLst/>
            </a:prstGeom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4716016" y="3789040"/>
              <a:ext cx="2052228" cy="784300"/>
            </a:xfrm>
            <a:prstGeom prst="roundRect">
              <a:avLst/>
            </a:prstGeom>
            <a:solidFill>
              <a:schemeClr val="tx1">
                <a:alpha val="40000"/>
              </a:schemeClr>
            </a:solidFill>
            <a:ln w="2540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err="1" smtClean="0">
                  <a:solidFill>
                    <a:schemeClr val="bg1"/>
                  </a:solidFill>
                </a:rPr>
                <a:t>Hmac</a:t>
              </a:r>
              <a:r>
                <a:rPr lang="en-US" altLang="ko-KR" sz="2400" b="1" dirty="0" smtClean="0">
                  <a:solidFill>
                    <a:schemeClr val="bg1"/>
                  </a:solidFill>
                </a:rPr>
                <a:t>–Sha1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5076056" y="3359910"/>
              <a:ext cx="0" cy="429130"/>
            </a:xfrm>
            <a:prstGeom prst="line">
              <a:avLst/>
            </a:prstGeom>
            <a:ln w="38100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45" idx="1"/>
            </p:cNvCxnSpPr>
            <p:nvPr/>
          </p:nvCxnSpPr>
          <p:spPr>
            <a:xfrm flipH="1">
              <a:off x="4211960" y="4181190"/>
              <a:ext cx="504056" cy="0"/>
            </a:xfrm>
            <a:prstGeom prst="line">
              <a:avLst/>
            </a:prstGeom>
            <a:ln w="38100" cmpd="dbl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725144"/>
            <a:ext cx="2265094" cy="1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위로 굽은 화살표 6"/>
          <p:cNvSpPr/>
          <p:nvPr/>
        </p:nvSpPr>
        <p:spPr>
          <a:xfrm rot="5400000">
            <a:off x="5560456" y="4815285"/>
            <a:ext cx="773585" cy="705887"/>
          </a:xfrm>
          <a:prstGeom prst="bentUpArrow">
            <a:avLst/>
          </a:prstGeom>
          <a:solidFill>
            <a:schemeClr val="tx1"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04386" y="220123"/>
            <a:ext cx="2361545" cy="707886"/>
          </a:xfrm>
          <a:prstGeom prst="rect">
            <a:avLst/>
          </a:prstGeom>
          <a:noFill/>
          <a:effectLst>
            <a:outerShdw blurRad="76200" dir="13500000" sy="23000" kx="1200000" algn="b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+mj-ea"/>
                <a:ea typeface="+mj-ea"/>
              </a:rPr>
              <a:t>UI</a:t>
            </a:r>
            <a:r>
              <a:rPr lang="ko-KR" altLang="en-US" sz="4000" dirty="0" smtClean="0">
                <a:latin typeface="+mj-ea"/>
                <a:ea typeface="+mj-ea"/>
              </a:rPr>
              <a:t> 및 인증 기술</a:t>
            </a:r>
            <a:endParaRPr lang="ko-KR" altLang="en-US" sz="2400" dirty="0">
              <a:latin typeface="+mj-ea"/>
              <a:ea typeface="+mj-ea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62290" y="2459361"/>
            <a:ext cx="3577662" cy="1617711"/>
            <a:chOff x="5195684" y="2315344"/>
            <a:chExt cx="3577662" cy="1617711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5195684" y="2852936"/>
              <a:ext cx="2929590" cy="1080119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err="1" smtClean="0">
                  <a:solidFill>
                    <a:schemeClr val="bg1"/>
                  </a:solidFill>
                </a:rPr>
                <a:t>SmartAuth</a:t>
              </a:r>
              <a:endParaRPr lang="en-US" altLang="ko-KR" sz="2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400" b="1" dirty="0" err="1" smtClean="0">
                  <a:solidFill>
                    <a:schemeClr val="bg1"/>
                  </a:solidFill>
                </a:rPr>
                <a:t>CredentialProvider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162" y="2315344"/>
              <a:ext cx="1075184" cy="1075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679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9084E-6 L 0.30313 -0.35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7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" presetClass="entr" presetSubtype="0" fill="hold" grpId="2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" presetClass="exit" presetSubtype="0" fill="hold" grpId="3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1" presetClass="entr" presetSubtype="0" fill="hold" grpId="4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95559E-7 L 0.43386 -0.0046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84" y="-23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307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099 3.33333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3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-0.0088 L 0.18421 -0.00695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2" y="93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0"/>
                            </p:stCondLst>
                            <p:childTnLst>
                              <p:par>
                                <p:cTn id="14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2 -0.00694 L 0.07604 -0.13264 C 0.05416 -0.16111 0.01996 -0.17662 -0.01545 -0.17662 C -0.05591 -0.17662 -0.08802 -0.16111 -0.1099 -0.13264 L -0.21893 -0.00694 " pathEditMode="relative" rAng="0" ptsTypes="FffFF">
                                      <p:cBhvr>
                                        <p:cTn id="1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56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500"/>
                            </p:stCondLst>
                            <p:childTnLst>
                              <p:par>
                                <p:cTn id="1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20" grpId="0" animBg="1"/>
      <p:bldP spid="20" grpId="1" animBg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8964" y="430082"/>
            <a:ext cx="12627932" cy="550646"/>
          </a:xfrm>
          <a:custGeom>
            <a:avLst/>
            <a:gdLst>
              <a:gd name="connsiteX0" fmla="*/ 0 w 9144000"/>
              <a:gd name="connsiteY0" fmla="*/ 0 h 806823"/>
              <a:gd name="connsiteX1" fmla="*/ 206188 w 9144000"/>
              <a:gd name="connsiteY1" fmla="*/ 0 h 806823"/>
              <a:gd name="connsiteX2" fmla="*/ 394447 w 9144000"/>
              <a:gd name="connsiteY2" fmla="*/ 806823 h 806823"/>
              <a:gd name="connsiteX3" fmla="*/ 2303929 w 9144000"/>
              <a:gd name="connsiteY3" fmla="*/ 806823 h 806823"/>
              <a:gd name="connsiteX4" fmla="*/ 2572870 w 9144000"/>
              <a:gd name="connsiteY4" fmla="*/ 0 h 806823"/>
              <a:gd name="connsiteX5" fmla="*/ 9144000 w 9144000"/>
              <a:gd name="connsiteY5" fmla="*/ 0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806823">
                <a:moveTo>
                  <a:pt x="0" y="0"/>
                </a:moveTo>
                <a:lnTo>
                  <a:pt x="206188" y="0"/>
                </a:lnTo>
                <a:lnTo>
                  <a:pt x="394447" y="806823"/>
                </a:lnTo>
                <a:lnTo>
                  <a:pt x="2303929" y="806823"/>
                </a:lnTo>
                <a:lnTo>
                  <a:pt x="2572870" y="0"/>
                </a:lnTo>
                <a:lnTo>
                  <a:pt x="9144000" y="0"/>
                </a:lnTo>
              </a:path>
            </a:pathLst>
          </a:custGeom>
          <a:noFill/>
          <a:ln w="38100" cmpd="thickThin">
            <a:solidFill>
              <a:schemeClr val="tx2">
                <a:lumMod val="60000"/>
                <a:lumOff val="4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51720" y="2577678"/>
            <a:ext cx="5544616" cy="92333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인증 </a:t>
            </a:r>
            <a:r>
              <a:rPr lang="en-US" altLang="ko-KR" sz="5400" b="1" dirty="0">
                <a:latin typeface="아리따B" panose="02020603020101020101" pitchFamily="18" charset="-127"/>
                <a:ea typeface="아리따B" panose="02020603020101020101" pitchFamily="18" charset="-127"/>
              </a:rPr>
              <a:t>2</a:t>
            </a:r>
            <a:r>
              <a:rPr lang="en-US" altLang="ko-KR" sz="5400" b="1" dirty="0" smtClean="0">
                <a:latin typeface="아리따B" panose="02020603020101020101" pitchFamily="18" charset="-127"/>
                <a:ea typeface="아리따B" panose="02020603020101020101" pitchFamily="18" charset="-127"/>
              </a:rPr>
              <a:t>. Dongle-In</a:t>
            </a:r>
            <a:endParaRPr lang="ko-KR" altLang="en-US" sz="4400" b="1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pic>
        <p:nvPicPr>
          <p:cNvPr id="32" name="Picture 4" descr="C:\Users\kdff35zm\Desktop\KakaoTalk_20151109_2212175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38" y="2352230"/>
            <a:ext cx="3528392" cy="229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kdff35zm\Desktop\KakaoTalk_20151115_1526571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0768"/>
            <a:ext cx="5570672" cy="417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94420" y="3645024"/>
            <a:ext cx="2664296" cy="864096"/>
          </a:xfrm>
          <a:prstGeom prst="round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38100">
            <a:solidFill>
              <a:schemeClr val="tx2">
                <a:lumMod val="60000"/>
                <a:lumOff val="40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Key String</a:t>
            </a: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(16</a:t>
            </a:r>
            <a:r>
              <a:rPr lang="ko-KR" altLang="en-US" sz="1600" b="1" dirty="0" smtClean="0">
                <a:solidFill>
                  <a:schemeClr val="bg1"/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자리의 랜덤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키값</a:t>
            </a:r>
            <a:r>
              <a:rPr lang="en-US" altLang="ko-KR" sz="1600" b="1" dirty="0" smtClean="0">
                <a:solidFill>
                  <a:schemeClr val="bg1"/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)</a:t>
            </a:r>
            <a:endParaRPr lang="ko-KR" altLang="en-US" sz="1600" b="1" dirty="0">
              <a:solidFill>
                <a:schemeClr val="bg1"/>
              </a:solidFill>
              <a:latin typeface="아리따l" panose="02020603020101020101" pitchFamily="18" charset="-127"/>
              <a:ea typeface="아리따l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35346" y="2196270"/>
            <a:ext cx="1529475" cy="1233500"/>
            <a:chOff x="5849416" y="1304280"/>
            <a:chExt cx="2724569" cy="205271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416" y="1304280"/>
              <a:ext cx="1836688" cy="1836688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6234233" y="2564904"/>
              <a:ext cx="2339752" cy="792088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bg1"/>
                  </a:solidFill>
                </a:rPr>
                <a:t>SmartAuth</a:t>
              </a:r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</a:rPr>
                <a:t>CredentialProvider.dll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23528" y="3645024"/>
            <a:ext cx="2664296" cy="864096"/>
          </a:xfrm>
          <a:prstGeom prst="round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38100">
            <a:solidFill>
              <a:schemeClr val="tx2">
                <a:lumMod val="60000"/>
                <a:lumOff val="40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Key String</a:t>
            </a: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(16</a:t>
            </a:r>
            <a:r>
              <a:rPr lang="ko-KR" altLang="en-US" sz="1600" b="1" dirty="0" smtClean="0">
                <a:solidFill>
                  <a:schemeClr val="bg1"/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자리의 랜덤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키값</a:t>
            </a:r>
            <a:r>
              <a:rPr lang="en-US" altLang="ko-KR" sz="1600" b="1" dirty="0" smtClean="0">
                <a:solidFill>
                  <a:schemeClr val="bg1"/>
                </a:solidFill>
                <a:latin typeface="아리따l" panose="02020603020101020101" pitchFamily="18" charset="-127"/>
                <a:ea typeface="아리따l" panose="02020603020101020101" pitchFamily="18" charset="-127"/>
              </a:rPr>
              <a:t>)</a:t>
            </a:r>
            <a:endParaRPr lang="ko-KR" altLang="en-US" sz="1600" b="1" dirty="0">
              <a:solidFill>
                <a:schemeClr val="bg1"/>
              </a:solidFill>
              <a:latin typeface="아리따l" panose="02020603020101020101" pitchFamily="18" charset="-127"/>
              <a:ea typeface="아리따l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386" y="220123"/>
            <a:ext cx="2361545" cy="707886"/>
          </a:xfrm>
          <a:prstGeom prst="rect">
            <a:avLst/>
          </a:prstGeom>
          <a:noFill/>
          <a:effectLst>
            <a:outerShdw blurRad="76200" dir="13500000" sy="23000" kx="1200000" algn="b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+mj-ea"/>
                <a:ea typeface="+mj-ea"/>
              </a:rPr>
              <a:t>UI</a:t>
            </a:r>
            <a:r>
              <a:rPr lang="ko-KR" altLang="en-US" sz="4000" dirty="0" smtClean="0">
                <a:latin typeface="+mj-ea"/>
                <a:ea typeface="+mj-ea"/>
              </a:rPr>
              <a:t> 및 인증 기술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679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9084E-6 L 0.30313 -0.35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7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25035 -0.1574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7" y="-78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44444E-6 L 0.63385 -0.13634 " pathEditMode="relative" rAng="0" ptsTypes="AA">
                                      <p:cBhvr>
                                        <p:cTn id="4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84" y="-682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0.22778 0.08403 " pathEditMode="relative" rAng="0" ptsTypes="AA">
                                      <p:cBhvr>
                                        <p:cTn id="4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89" y="419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3" grpId="0" animBg="1"/>
      <p:bldP spid="3" grpId="1" animBg="1"/>
      <p:bldP spid="3" grpId="2" animBg="1"/>
      <p:bldP spid="3" grpId="3" animBg="1"/>
      <p:bldP spid="11" grpId="0" animBg="1"/>
      <p:bldP spid="11" grpId="1" animBg="1"/>
      <p:bldP spid="11" grpId="2" animBg="1"/>
      <p:bldP spid="11" grpId="3" animBg="1"/>
    </p:bldLst>
  </p:timing>
</p:sld>
</file>

<file path=ppt/theme/theme1.xml><?xml version="1.0" encoding="utf-8"?>
<a:theme xmlns:a="http://schemas.openxmlformats.org/drawingml/2006/main" name="수평선">
  <a:themeElements>
    <a:clrScheme name="수평선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수평선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수평선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1362</TotalTime>
  <Words>342</Words>
  <Application>Microsoft Office PowerPoint</Application>
  <PresentationFormat>화면 슬라이드 쇼(4:3)</PresentationFormat>
  <Paragraphs>96</Paragraphs>
  <Slides>16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HY얕은샘물M</vt:lpstr>
      <vt:lpstr>맑은 고딕</vt:lpstr>
      <vt:lpstr>Arial</vt:lpstr>
      <vt:lpstr>아리따-돋움(TTF)-Bold</vt:lpstr>
      <vt:lpstr>아리따SB</vt:lpstr>
      <vt:lpstr>Arial Narrow</vt:lpstr>
      <vt:lpstr>아리따B</vt:lpstr>
      <vt:lpstr>아리따L</vt:lpstr>
      <vt:lpstr>아리따L</vt:lpstr>
      <vt:lpstr>수평선</vt:lpstr>
      <vt:lpstr>Smart Auth                     by 3HS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KHS</dc:creator>
  <cp:lastModifiedBy>kkdfefas</cp:lastModifiedBy>
  <cp:revision>173</cp:revision>
  <dcterms:created xsi:type="dcterms:W3CDTF">2016-11-14T02:01:58Z</dcterms:created>
  <dcterms:modified xsi:type="dcterms:W3CDTF">2016-11-21T05:11:24Z</dcterms:modified>
</cp:coreProperties>
</file>